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72" r:id="rId8"/>
    <p:sldId id="262" r:id="rId9"/>
    <p:sldId id="259" r:id="rId10"/>
    <p:sldId id="260" r:id="rId11"/>
    <p:sldId id="267" r:id="rId12"/>
    <p:sldId id="261" r:id="rId13"/>
    <p:sldId id="270" r:id="rId14"/>
    <p:sldId id="269" r:id="rId15"/>
    <p:sldId id="268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103/aleshirokikh.4/0_1b3b_4635d150_XL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rokorenevo.ru/d/115785/d/dsc07469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324036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0000CC"/>
                </a:solidFill>
              </a:rPr>
              <a:t>Методы клонального размножения растений 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(</a:t>
            </a:r>
            <a:r>
              <a:rPr lang="ru-RU" dirty="0">
                <a:solidFill>
                  <a:srgbClr val="0000CC"/>
                </a:solidFill>
              </a:rPr>
              <a:t>полевые , овощные, плодовые культуры и виноград, экзотические </a:t>
            </a:r>
            <a:r>
              <a:rPr lang="ru-RU" dirty="0" smtClean="0">
                <a:solidFill>
                  <a:srgbClr val="0000CC"/>
                </a:solidFill>
              </a:rPr>
              <a:t>культуры</a:t>
            </a:r>
            <a:r>
              <a:rPr lang="ru-RU" dirty="0">
                <a:solidFill>
                  <a:srgbClr val="00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550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000" t="29078" r="6775" b="15188"/>
          <a:stretch/>
        </p:blipFill>
        <p:spPr bwMode="auto">
          <a:xfrm>
            <a:off x="683568" y="404664"/>
            <a:ext cx="783896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22920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Укорененные </a:t>
            </a:r>
            <a:r>
              <a:rPr lang="ru-RU" dirty="0" err="1">
                <a:solidFill>
                  <a:srgbClr val="0000CC"/>
                </a:solidFill>
              </a:rPr>
              <a:t>микрорастения</a:t>
            </a:r>
            <a:r>
              <a:rPr lang="ru-RU" dirty="0">
                <a:solidFill>
                  <a:srgbClr val="0000CC"/>
                </a:solidFill>
              </a:rPr>
              <a:t> крыжовника (сорт Сердолик) на среде размножения. А - контроль; В - </a:t>
            </a:r>
            <a:r>
              <a:rPr lang="ru-RU" dirty="0" err="1">
                <a:solidFill>
                  <a:srgbClr val="0000CC"/>
                </a:solidFill>
              </a:rPr>
              <a:t>Цитодеф</a:t>
            </a:r>
            <a:r>
              <a:rPr lang="ru-RU" dirty="0">
                <a:solidFill>
                  <a:srgbClr val="0000CC"/>
                </a:solidFill>
              </a:rPr>
              <a:t> 0,4 + ИМК 2,0 </a:t>
            </a:r>
            <a:br>
              <a:rPr lang="ru-RU" dirty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jjAI5gf2uiw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3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6945" t="29077" r="27463" b="27202"/>
          <a:stretch/>
        </p:blipFill>
        <p:spPr>
          <a:xfrm>
            <a:off x="2411760" y="188640"/>
            <a:ext cx="4680520" cy="4782145"/>
          </a:xfrm>
        </p:spPr>
      </p:pic>
      <p:sp>
        <p:nvSpPr>
          <p:cNvPr id="7" name="Прямоугольник 6"/>
          <p:cNvSpPr/>
          <p:nvPr/>
        </p:nvSpPr>
        <p:spPr>
          <a:xfrm>
            <a:off x="107504" y="4970785"/>
            <a:ext cx="8820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Растения земляники сорта </a:t>
            </a:r>
            <a:r>
              <a:rPr lang="ru-RU" dirty="0" err="1">
                <a:solidFill>
                  <a:srgbClr val="0000CC"/>
                </a:solidFill>
              </a:rPr>
              <a:t>Редгонтлит</a:t>
            </a:r>
            <a:r>
              <a:rPr lang="ru-RU" dirty="0">
                <a:solidFill>
                  <a:srgbClr val="0000CC"/>
                </a:solidFill>
              </a:rPr>
              <a:t> на этапе укоренения </a:t>
            </a:r>
            <a:r>
              <a:rPr lang="ru-RU" dirty="0" err="1">
                <a:solidFill>
                  <a:srgbClr val="0000CC"/>
                </a:solidFill>
              </a:rPr>
              <a:t>in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vitro</a:t>
            </a:r>
            <a:r>
              <a:rPr lang="ru-RU" dirty="0">
                <a:solidFill>
                  <a:srgbClr val="0000CC"/>
                </a:solidFill>
              </a:rPr>
              <a:t> под влиянием света различного спектрального состава. </a:t>
            </a:r>
          </a:p>
          <a:p>
            <a:pPr algn="ctr"/>
            <a:r>
              <a:rPr lang="ru-RU" dirty="0">
                <a:solidFill>
                  <a:srgbClr val="0000CC"/>
                </a:solidFill>
              </a:rPr>
              <a:t>	Слева направо варианты: белый свет, красный свет, синий свет	</a:t>
            </a:r>
          </a:p>
        </p:txBody>
      </p:sp>
    </p:spTree>
    <p:extLst>
      <p:ext uri="{BB962C8B-B14F-4D97-AF65-F5344CB8AC3E}">
        <p14:creationId xmlns:p14="http://schemas.microsoft.com/office/powerpoint/2010/main" val="65875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517232"/>
            <a:ext cx="47732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Размножение орхидей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4098" name="Picture 2" descr="https://vsecveti.life/wp-content/uploads/5cdb10423aee65cdb10423d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3744416" cy="34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oimirdizaina.ru/wp-content/uploads/2017/03/daeb78733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816424" cy="29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biotecnika.org/wp-content/uploads/2017/02/shutterstock_130451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08165"/>
            <a:ext cx="4608512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4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877272"/>
            <a:ext cx="8229600" cy="8249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CC"/>
                </a:solidFill>
              </a:rPr>
              <a:t>Размножение хвойных растений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5122" name="Picture 2" descr="http://smi44.ru/upload/iblock/819/%D0%BA%D0%BB%D0%BE%D0%BD%D1%8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453403" cy="48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9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0000CC"/>
                </a:solidFill>
              </a:rPr>
              <a:t>Факторы, влияющие на процесс регенерации и коэффициент выхода растений </a:t>
            </a:r>
            <a:r>
              <a:rPr lang="ru-RU" sz="2800" b="1" dirty="0" err="1">
                <a:solidFill>
                  <a:srgbClr val="0000CC"/>
                </a:solidFill>
              </a:rPr>
              <a:t>in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vitro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00CC"/>
                </a:solidFill>
              </a:rPr>
              <a:t>На процессы регенерации растений и коэффициент выхода растений-</a:t>
            </a:r>
            <a:r>
              <a:rPr lang="ru-RU" sz="2800" dirty="0" err="1">
                <a:solidFill>
                  <a:srgbClr val="0000CC"/>
                </a:solidFill>
              </a:rPr>
              <a:t>регенерантов</a:t>
            </a:r>
            <a:r>
              <a:rPr lang="ru-RU" sz="2800" dirty="0">
                <a:solidFill>
                  <a:srgbClr val="0000CC"/>
                </a:solidFill>
              </a:rPr>
              <a:t>, влияют как условия, созданные на этапе введения в культуру (кислотность питательной среды, макро- и микроэлементный состав, фитогормоны), так и интенсивность освещения, спектральный состав света, температурный режим и др. </a:t>
            </a:r>
          </a:p>
          <a:p>
            <a:pPr marL="0" indent="0" algn="ctr">
              <a:buNone/>
            </a:pP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8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4618856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/>
              <a:t>Питательные среды</a:t>
            </a:r>
            <a:endParaRPr lang="ru-RU" b="1" dirty="0"/>
          </a:p>
          <a:p>
            <a:r>
              <a:rPr lang="ru-RU" dirty="0" err="1"/>
              <a:t>Мурасиге</a:t>
            </a:r>
            <a:r>
              <a:rPr lang="ru-RU" dirty="0"/>
              <a:t> и </a:t>
            </a:r>
            <a:r>
              <a:rPr lang="ru-RU" dirty="0" err="1"/>
              <a:t>Скуга</a:t>
            </a:r>
            <a:endParaRPr lang="ru-RU" dirty="0"/>
          </a:p>
          <a:p>
            <a:r>
              <a:rPr lang="ru-RU" dirty="0" err="1"/>
              <a:t>Нича</a:t>
            </a:r>
            <a:r>
              <a:rPr lang="ru-RU" dirty="0"/>
              <a:t> и </a:t>
            </a:r>
            <a:r>
              <a:rPr lang="ru-RU" dirty="0" err="1"/>
              <a:t>Нич</a:t>
            </a:r>
            <a:endParaRPr lang="ru-RU" dirty="0"/>
          </a:p>
          <a:p>
            <a:r>
              <a:rPr lang="ru-RU" dirty="0" err="1"/>
              <a:t>Шенка</a:t>
            </a:r>
            <a:r>
              <a:rPr lang="ru-RU" dirty="0"/>
              <a:t> и </a:t>
            </a:r>
            <a:r>
              <a:rPr lang="ru-RU" dirty="0" err="1"/>
              <a:t>Хильденбрандта</a:t>
            </a:r>
            <a:endParaRPr lang="ru-RU" dirty="0"/>
          </a:p>
          <a:p>
            <a:r>
              <a:rPr lang="ru-RU" dirty="0"/>
              <a:t>Уайта</a:t>
            </a:r>
          </a:p>
          <a:p>
            <a:r>
              <a:rPr lang="ru-RU" dirty="0" err="1"/>
              <a:t>Као</a:t>
            </a:r>
            <a:r>
              <a:rPr lang="ru-RU" dirty="0"/>
              <a:t> и </a:t>
            </a:r>
            <a:r>
              <a:rPr lang="ru-RU" dirty="0" err="1"/>
              <a:t>Михайлюка</a:t>
            </a:r>
            <a:endParaRPr lang="ru-RU" dirty="0"/>
          </a:p>
          <a:p>
            <a:r>
              <a:rPr lang="ru-RU" dirty="0" err="1"/>
              <a:t>Кворина</a:t>
            </a:r>
            <a:r>
              <a:rPr lang="ru-RU" dirty="0"/>
              <a:t> – </a:t>
            </a:r>
            <a:r>
              <a:rPr lang="ru-RU" dirty="0" err="1"/>
              <a:t>Лепуавра</a:t>
            </a:r>
            <a:r>
              <a:rPr lang="ru-RU" dirty="0"/>
              <a:t>(QL)</a:t>
            </a:r>
          </a:p>
          <a:p>
            <a:r>
              <a:rPr lang="ru-RU" dirty="0" err="1"/>
              <a:t>Фоссарда</a:t>
            </a:r>
            <a:endParaRPr lang="ru-RU" dirty="0"/>
          </a:p>
          <a:p>
            <a:r>
              <a:rPr lang="ru-RU" dirty="0"/>
              <a:t>Ли-</a:t>
            </a:r>
            <a:r>
              <a:rPr lang="ru-RU" dirty="0" err="1"/>
              <a:t>Фоссарда</a:t>
            </a:r>
            <a:r>
              <a:rPr lang="ru-RU" dirty="0"/>
              <a:t> (Ли и де </a:t>
            </a:r>
            <a:r>
              <a:rPr lang="ru-RU" dirty="0" err="1"/>
              <a:t>Фоссарда</a:t>
            </a:r>
            <a:r>
              <a:rPr lang="ru-RU" dirty="0"/>
              <a:t>)</a:t>
            </a:r>
          </a:p>
          <a:p>
            <a:r>
              <a:rPr lang="ru-RU" dirty="0" err="1"/>
              <a:t>Гамборга</a:t>
            </a:r>
            <a:endParaRPr lang="ru-RU" dirty="0"/>
          </a:p>
          <a:p>
            <a:r>
              <a:rPr lang="ru-RU" dirty="0" err="1"/>
              <a:t>Гамборга</a:t>
            </a:r>
            <a:r>
              <a:rPr lang="ru-RU" dirty="0"/>
              <a:t> и </a:t>
            </a:r>
            <a:r>
              <a:rPr lang="ru-RU" dirty="0" err="1"/>
              <a:t>Эвелега</a:t>
            </a:r>
            <a:r>
              <a:rPr lang="ru-RU" dirty="0"/>
              <a:t> (В5)</a:t>
            </a:r>
          </a:p>
          <a:p>
            <a:r>
              <a:rPr lang="ru-RU" dirty="0"/>
              <a:t>Андерсона</a:t>
            </a:r>
          </a:p>
          <a:p>
            <a:r>
              <a:rPr lang="en-US" dirty="0"/>
              <a:t>Potato</a:t>
            </a:r>
            <a:endParaRPr lang="ru-RU" dirty="0"/>
          </a:p>
          <a:p>
            <a:r>
              <a:rPr lang="ru-RU" dirty="0"/>
              <a:t>Ллойда и Мак </a:t>
            </a:r>
            <a:r>
              <a:rPr lang="ru-RU" dirty="0" err="1"/>
              <a:t>Коуна</a:t>
            </a:r>
            <a:r>
              <a:rPr lang="ru-RU" dirty="0"/>
              <a:t>(WPM)</a:t>
            </a:r>
          </a:p>
          <a:p>
            <a:r>
              <a:rPr lang="ru-RU" dirty="0"/>
              <a:t>Драйвера и </a:t>
            </a:r>
            <a:r>
              <a:rPr lang="ru-RU" dirty="0" err="1"/>
              <a:t>Куниюки</a:t>
            </a:r>
            <a:r>
              <a:rPr lang="ru-RU" dirty="0"/>
              <a:t>(DKW)</a:t>
            </a:r>
          </a:p>
          <a:p>
            <a:r>
              <a:rPr lang="ru-RU" dirty="0" err="1"/>
              <a:t>Мурасиге</a:t>
            </a:r>
            <a:r>
              <a:rPr lang="ru-RU" dirty="0"/>
              <a:t> и </a:t>
            </a:r>
            <a:r>
              <a:rPr lang="ru-RU" dirty="0" err="1"/>
              <a:t>Тукер</a:t>
            </a:r>
            <a:r>
              <a:rPr lang="ru-RU" dirty="0"/>
              <a:t> (МТ)</a:t>
            </a:r>
          </a:p>
          <a:p>
            <a:r>
              <a:rPr lang="ru-RU" dirty="0" err="1" smtClean="0"/>
              <a:t>Линсмайера-Скуга</a:t>
            </a:r>
            <a:endParaRPr lang="ru-RU" dirty="0"/>
          </a:p>
          <a:p>
            <a:r>
              <a:rPr lang="ru-RU" dirty="0" err="1" smtClean="0"/>
              <a:t>Хеллера</a:t>
            </a:r>
            <a:endParaRPr lang="ru-RU" dirty="0"/>
          </a:p>
          <a:p>
            <a:r>
              <a:rPr lang="ru-RU" dirty="0"/>
              <a:t>Чапека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9367" y="47667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Добавки </a:t>
            </a:r>
            <a:endParaRPr lang="ru-RU" dirty="0"/>
          </a:p>
          <a:p>
            <a:r>
              <a:rPr lang="ru-RU" dirty="0"/>
              <a:t>Активированный уголь,</a:t>
            </a:r>
          </a:p>
          <a:p>
            <a:r>
              <a:rPr lang="ru-RU" dirty="0" err="1" smtClean="0"/>
              <a:t>Гидролизат</a:t>
            </a:r>
            <a:r>
              <a:rPr lang="ru-RU" dirty="0" smtClean="0"/>
              <a:t> </a:t>
            </a:r>
            <a:r>
              <a:rPr lang="ru-RU" dirty="0"/>
              <a:t>казеина,</a:t>
            </a:r>
          </a:p>
          <a:p>
            <a:r>
              <a:rPr lang="ru-RU" dirty="0" smtClean="0"/>
              <a:t>Витаминно-минеральный </a:t>
            </a:r>
            <a:r>
              <a:rPr lang="ru-RU" dirty="0"/>
              <a:t>комплекс «</a:t>
            </a:r>
            <a:r>
              <a:rPr lang="ru-RU" dirty="0" err="1"/>
              <a:t>Компливит</a:t>
            </a:r>
            <a:r>
              <a:rPr lang="ru-RU" dirty="0"/>
              <a:t>»</a:t>
            </a:r>
          </a:p>
          <a:p>
            <a:r>
              <a:rPr lang="ru-RU" dirty="0" smtClean="0"/>
              <a:t>Настойка </a:t>
            </a:r>
            <a:r>
              <a:rPr lang="ru-RU" dirty="0"/>
              <a:t>лимонника 1- 3 мл / л –для культивирования лимонника китайского</a:t>
            </a:r>
          </a:p>
          <a:p>
            <a:r>
              <a:rPr lang="ru-RU" dirty="0" err="1" smtClean="0"/>
              <a:t>Мивал</a:t>
            </a:r>
            <a:r>
              <a:rPr lang="ru-RU" dirty="0" smtClean="0"/>
              <a:t> -  </a:t>
            </a:r>
            <a:r>
              <a:rPr lang="ru-RU" dirty="0" err="1"/>
              <a:t>элиситор</a:t>
            </a:r>
            <a:endParaRPr lang="ru-RU" dirty="0"/>
          </a:p>
          <a:p>
            <a:r>
              <a:rPr lang="ru-RU" dirty="0" err="1"/>
              <a:t>Крезоцин</a:t>
            </a:r>
            <a:r>
              <a:rPr lang="ru-RU" dirty="0"/>
              <a:t> </a:t>
            </a:r>
            <a:r>
              <a:rPr lang="ru-RU" dirty="0" smtClean="0"/>
              <a:t> - </a:t>
            </a:r>
            <a:r>
              <a:rPr lang="ru-RU" dirty="0" err="1" smtClean="0"/>
              <a:t>элиситор</a:t>
            </a:r>
            <a:endParaRPr lang="ru-RU" dirty="0"/>
          </a:p>
          <a:p>
            <a:r>
              <a:rPr lang="ru-RU" dirty="0" err="1"/>
              <a:t>Эмистим</a:t>
            </a:r>
            <a:r>
              <a:rPr lang="ru-RU" dirty="0"/>
              <a:t> </a:t>
            </a:r>
            <a:r>
              <a:rPr lang="ru-RU" dirty="0" smtClean="0"/>
              <a:t> - </a:t>
            </a:r>
            <a:r>
              <a:rPr lang="ru-RU" dirty="0" err="1" smtClean="0"/>
              <a:t>элиситор</a:t>
            </a:r>
            <a:endParaRPr lang="ru-RU" dirty="0" smtClean="0"/>
          </a:p>
          <a:p>
            <a:r>
              <a:rPr lang="ru-RU" dirty="0" err="1" smtClean="0"/>
              <a:t>Арахидоновая</a:t>
            </a:r>
            <a:r>
              <a:rPr lang="ru-RU" dirty="0" smtClean="0"/>
              <a:t> кислота</a:t>
            </a:r>
          </a:p>
          <a:p>
            <a:r>
              <a:rPr lang="ru-RU" dirty="0" smtClean="0"/>
              <a:t>Циркон</a:t>
            </a:r>
          </a:p>
          <a:p>
            <a:endParaRPr lang="ru-RU" dirty="0"/>
          </a:p>
          <a:p>
            <a:r>
              <a:rPr lang="ru-RU" dirty="0"/>
              <a:t>Салициловая кислота </a:t>
            </a:r>
            <a:r>
              <a:rPr lang="ru-RU" dirty="0" smtClean="0"/>
              <a:t> </a:t>
            </a:r>
            <a:endParaRPr lang="ru-RU" dirty="0"/>
          </a:p>
          <a:p>
            <a:endParaRPr lang="ru-RU" u="sng" dirty="0" smtClean="0"/>
          </a:p>
          <a:p>
            <a:r>
              <a:rPr lang="ru-RU" u="sng" dirty="0" smtClean="0"/>
              <a:t>Фитогормоны</a:t>
            </a:r>
            <a:endParaRPr lang="ru-RU" dirty="0"/>
          </a:p>
          <a:p>
            <a:r>
              <a:rPr lang="ru-RU" dirty="0"/>
              <a:t>производные </a:t>
            </a:r>
            <a:r>
              <a:rPr lang="ru-RU" dirty="0" err="1"/>
              <a:t>дифенилмочевины</a:t>
            </a:r>
            <a:r>
              <a:rPr lang="ru-RU" dirty="0"/>
              <a:t> (N-(4-пиридил)-М-</a:t>
            </a:r>
            <a:r>
              <a:rPr lang="ru-RU" dirty="0" err="1"/>
              <a:t>фенилмочевина</a:t>
            </a:r>
            <a:r>
              <a:rPr lang="ru-RU" dirty="0"/>
              <a:t> (4-PU) и </a:t>
            </a:r>
            <a:r>
              <a:rPr lang="ru-RU" dirty="0" err="1"/>
              <a:t>тидиазурон</a:t>
            </a:r>
            <a:r>
              <a:rPr lang="ru-RU" dirty="0"/>
              <a:t>(TDZ)) – для приживаемости меристем</a:t>
            </a:r>
          </a:p>
          <a:p>
            <a:r>
              <a:rPr lang="ru-RU" dirty="0" err="1"/>
              <a:t>трийодбензойная</a:t>
            </a:r>
            <a:r>
              <a:rPr lang="ru-RU" dirty="0"/>
              <a:t> кислота- снятие апикального </a:t>
            </a:r>
            <a:r>
              <a:rPr lang="ru-RU" dirty="0" smtClean="0"/>
              <a:t>доминирования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7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Растения сорта </a:t>
            </a:r>
            <a:r>
              <a:rPr lang="ru-RU" dirty="0" err="1"/>
              <a:t>Редгонтлет</a:t>
            </a:r>
            <a:r>
              <a:rPr lang="ru-RU" dirty="0"/>
              <a:t> на этапе адаптации:</a:t>
            </a:r>
          </a:p>
          <a:p>
            <a:pPr marL="0" indent="0" algn="ctr">
              <a:buNone/>
            </a:pPr>
            <a:r>
              <a:rPr lang="ru-RU" i="1" dirty="0"/>
              <a:t>1 – белый свет (контроль), 2 – белый свет (опудривание </a:t>
            </a:r>
            <a:r>
              <a:rPr lang="ru-RU" i="1" dirty="0" err="1"/>
              <a:t>экостом</a:t>
            </a:r>
            <a:r>
              <a:rPr lang="ru-RU" i="1" dirty="0"/>
              <a:t>), 3 – красный свет, </a:t>
            </a:r>
            <a:br>
              <a:rPr lang="ru-RU" i="1" dirty="0"/>
            </a:br>
            <a:r>
              <a:rPr lang="ru-RU" i="1" dirty="0"/>
              <a:t>4 – красный свет (опудривание </a:t>
            </a:r>
            <a:r>
              <a:rPr lang="ru-RU" i="1" dirty="0" err="1"/>
              <a:t>экостом</a:t>
            </a:r>
            <a:r>
              <a:rPr lang="ru-RU" i="1" dirty="0"/>
              <a:t>), 5 – синий свет, 6 – синий свет (опудривание </a:t>
            </a:r>
            <a:r>
              <a:rPr lang="ru-RU" i="1" dirty="0" err="1"/>
              <a:t>экостом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014" t="26923" r="21356" b="22769"/>
          <a:stretch/>
        </p:blipFill>
        <p:spPr bwMode="auto">
          <a:xfrm>
            <a:off x="1979712" y="404664"/>
            <a:ext cx="540060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812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16632"/>
            <a:ext cx="4176464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760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Адаптация растений – </a:t>
            </a:r>
            <a:r>
              <a:rPr lang="ru-RU" dirty="0" err="1">
                <a:solidFill>
                  <a:srgbClr val="0000CC"/>
                </a:solidFill>
              </a:rPr>
              <a:t>регенерантов</a:t>
            </a:r>
            <a:r>
              <a:rPr lang="ru-RU" dirty="0">
                <a:solidFill>
                  <a:srgbClr val="0000CC"/>
                </a:solidFill>
              </a:rPr>
              <a:t> винограда </a:t>
            </a:r>
          </a:p>
        </p:txBody>
      </p:sp>
      <p:pic>
        <p:nvPicPr>
          <p:cNvPr id="6" name="Рисунок 5" descr="C:\Users\Инна\Desktop\IMG_2800.JPG"/>
          <p:cNvPicPr/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161155" cy="21723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92105" y="6396623"/>
            <a:ext cx="473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Адаптация </a:t>
            </a:r>
            <a:r>
              <a:rPr lang="ru-RU" dirty="0" smtClean="0"/>
              <a:t>растений-</a:t>
            </a:r>
            <a:r>
              <a:rPr lang="ru-RU" dirty="0" err="1" smtClean="0"/>
              <a:t>регенерантов</a:t>
            </a:r>
            <a:r>
              <a:rPr lang="ru-RU" dirty="0" smtClean="0"/>
              <a:t> земляники</a:t>
            </a:r>
            <a:endParaRPr lang="ru-RU" dirty="0"/>
          </a:p>
        </p:txBody>
      </p:sp>
      <p:pic>
        <p:nvPicPr>
          <p:cNvPr id="8" name="Рисунок 7" descr="C:\Users\Инна\Desktop\P_20160606_105730.jpg"/>
          <p:cNvPicPr/>
          <p:nvPr/>
        </p:nvPicPr>
        <p:blipFill rotWithShape="1"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9493" y="4552760"/>
            <a:ext cx="4124881" cy="1508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284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41082"/>
              </p:ext>
            </p:extLst>
          </p:nvPr>
        </p:nvGraphicFramePr>
        <p:xfrm>
          <a:off x="395536" y="1484784"/>
          <a:ext cx="8280920" cy="3505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70230"/>
                <a:gridCol w="2317757"/>
                <a:gridCol w="1960314"/>
                <a:gridCol w="1932619"/>
              </a:tblGrid>
              <a:tr h="1552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розеток на 1 маточное растение, шт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розеток с площади корнеобразования,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/м</a:t>
                      </a:r>
                      <a:r>
                        <a:rPr lang="ru-RU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маточное растение, шт.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рассады с учетом площади доращивания, шт. / м</a:t>
                      </a:r>
                      <a:r>
                        <a:rPr lang="ru-RU" sz="2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5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Дарселект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5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5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Флоренс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195,8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5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194,8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1680" y="373887"/>
            <a:ext cx="5537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Продуктивность блочного маточника земляники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вегетации в зависимости от сорта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157192"/>
            <a:ext cx="370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 данным С.А</a:t>
            </a:r>
            <a:r>
              <a:rPr lang="ru-RU" dirty="0"/>
              <a:t>. </a:t>
            </a:r>
            <a:r>
              <a:rPr lang="ru-RU" dirty="0" err="1"/>
              <a:t>Корнацкого</a:t>
            </a:r>
            <a:r>
              <a:rPr lang="ru-RU" dirty="0"/>
              <a:t> (2017), </a:t>
            </a:r>
          </a:p>
        </p:txBody>
      </p:sp>
    </p:spTree>
    <p:extLst>
      <p:ext uri="{BB962C8B-B14F-4D97-AF65-F5344CB8AC3E}">
        <p14:creationId xmlns:p14="http://schemas.microsoft.com/office/powerpoint/2010/main" val="410992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Полевые культуры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</a:rPr>
              <a:t>	При помощи клонального микроразмножения из полевых культур наиболее часто размножают сахарную свеклу, </a:t>
            </a:r>
            <a:r>
              <a:rPr lang="ru-RU" dirty="0">
                <a:solidFill>
                  <a:srgbClr val="0000CC"/>
                </a:solidFill>
              </a:rPr>
              <a:t>хмель, табак, топинамбур, </a:t>
            </a:r>
            <a:r>
              <a:rPr lang="ru-RU" dirty="0" err="1" smtClean="0">
                <a:solidFill>
                  <a:srgbClr val="0000CC"/>
                </a:solidFill>
              </a:rPr>
              <a:t>стахис</a:t>
            </a:r>
            <a:r>
              <a:rPr lang="ru-RU" dirty="0" smtClean="0">
                <a:solidFill>
                  <a:srgbClr val="0000CC"/>
                </a:solidFill>
              </a:rPr>
              <a:t> (артишок), овощные культуры - томаты</a:t>
            </a:r>
            <a:r>
              <a:rPr lang="ru-RU" dirty="0">
                <a:solidFill>
                  <a:srgbClr val="0000CC"/>
                </a:solidFill>
              </a:rPr>
              <a:t>, картофель, огурец, перец, тыква, спаржа и др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</a:rPr>
              <a:t>Лидером в производстве </a:t>
            </a:r>
            <a:r>
              <a:rPr lang="en-US" dirty="0" smtClean="0">
                <a:solidFill>
                  <a:srgbClr val="0000CC"/>
                </a:solidFill>
              </a:rPr>
              <a:t>in vitro </a:t>
            </a:r>
            <a:r>
              <a:rPr lang="ru-RU" dirty="0" smtClean="0">
                <a:solidFill>
                  <a:srgbClr val="0000CC"/>
                </a:solidFill>
              </a:rPr>
              <a:t>является картофель.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85000" lnSpcReduction="10000"/>
          </a:bodyPr>
          <a:lstStyle/>
          <a:p>
            <a:pPr marL="0" indent="447675">
              <a:buNone/>
            </a:pPr>
            <a:r>
              <a:rPr lang="ru-RU" dirty="0" smtClean="0">
                <a:solidFill>
                  <a:srgbClr val="0000CC"/>
                </a:solidFill>
              </a:rPr>
              <a:t>Основной способ введения в культуру – активация верхушечных меристем.</a:t>
            </a:r>
          </a:p>
          <a:p>
            <a:pPr marL="0" indent="447675">
              <a:buNone/>
            </a:pPr>
            <a:r>
              <a:rPr lang="ru-RU" dirty="0" smtClean="0">
                <a:solidFill>
                  <a:srgbClr val="0000CC"/>
                </a:solidFill>
              </a:rPr>
              <a:t>Для </a:t>
            </a:r>
            <a:r>
              <a:rPr lang="ru-RU" dirty="0">
                <a:solidFill>
                  <a:srgbClr val="0000CC"/>
                </a:solidFill>
              </a:rPr>
              <a:t>этого </a:t>
            </a:r>
            <a:r>
              <a:rPr lang="ru-RU" dirty="0" smtClean="0">
                <a:solidFill>
                  <a:srgbClr val="0000CC"/>
                </a:solidFill>
              </a:rPr>
              <a:t>из растений вычленяют апикальную меристему, после образования проростков растение </a:t>
            </a:r>
            <a:r>
              <a:rPr lang="ru-RU" dirty="0">
                <a:solidFill>
                  <a:srgbClr val="0000CC"/>
                </a:solidFill>
              </a:rPr>
              <a:t>разрезают на части. Черенки пересаживают в пробирки с </a:t>
            </a:r>
            <a:r>
              <a:rPr lang="ru-RU" dirty="0" smtClean="0">
                <a:solidFill>
                  <a:srgbClr val="0000CC"/>
                </a:solidFill>
              </a:rPr>
              <a:t>питательными средами. </a:t>
            </a:r>
          </a:p>
          <a:p>
            <a:pPr marL="0" indent="447675">
              <a:buNone/>
            </a:pPr>
            <a:r>
              <a:rPr lang="ru-RU" dirty="0" smtClean="0">
                <a:solidFill>
                  <a:srgbClr val="0000CC"/>
                </a:solidFill>
              </a:rPr>
              <a:t>Размножение </a:t>
            </a:r>
            <a:r>
              <a:rPr lang="ru-RU" dirty="0">
                <a:solidFill>
                  <a:srgbClr val="0000CC"/>
                </a:solidFill>
              </a:rPr>
              <a:t>черенкованием основано на подавлении апикального доминирования и активации путем удаления верхушечного побега пазушных меристем, из которых при помещении на питательную среду развивается побег. </a:t>
            </a:r>
            <a:endParaRPr lang="ru-RU" dirty="0" smtClean="0">
              <a:solidFill>
                <a:srgbClr val="0000CC"/>
              </a:solidFill>
            </a:endParaRPr>
          </a:p>
          <a:p>
            <a:pPr marL="0" indent="447675">
              <a:buNone/>
            </a:pPr>
            <a:r>
              <a:rPr lang="ru-RU" dirty="0" smtClean="0">
                <a:solidFill>
                  <a:srgbClr val="0000CC"/>
                </a:solidFill>
              </a:rPr>
              <a:t>Черенкование в среднем </a:t>
            </a:r>
            <a:r>
              <a:rPr lang="ru-RU" dirty="0">
                <a:solidFill>
                  <a:srgbClr val="0000CC"/>
                </a:solidFill>
              </a:rPr>
              <a:t>проводят с интервалом 14 – 21 день. Из одного растения получают 5–8 черенков, за 2–3 месяца количество растений составит 3–5 тысяч растений, а за 7 месяцев – 30 – 40 тысяч.</a:t>
            </a:r>
            <a:endParaRPr lang="ru-RU" b="1" dirty="0">
              <a:solidFill>
                <a:srgbClr val="0000CC"/>
              </a:solidFill>
            </a:endParaRPr>
          </a:p>
          <a:p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0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" y="0"/>
            <a:ext cx="427940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79" y="3240763"/>
            <a:ext cx="5421982" cy="361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91" y="-27385"/>
            <a:ext cx="4902221" cy="326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" y="2852936"/>
            <a:ext cx="3632692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6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79DA-4FCF-4B50-A0FB-4A831490C030}" type="slidenum">
              <a:rPr lang="ru-RU"/>
              <a:pPr/>
              <a:t>5</a:t>
            </a:fld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44291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получения безвирусного картофеля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2997200"/>
            <a:ext cx="2232025" cy="431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</a:pPr>
            <a:r>
              <a:rPr lang="ru-RU" sz="1400" dirty="0">
                <a:solidFill>
                  <a:srgbClr val="000099"/>
                </a:solidFill>
              </a:rPr>
              <a:t>Рост меристемы картофеля в пробирке</a:t>
            </a:r>
          </a:p>
        </p:txBody>
      </p:sp>
      <p:pic>
        <p:nvPicPr>
          <p:cNvPr id="34820" name="Picture 4" descr="P62103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6" b="10193"/>
          <a:stretch>
            <a:fillRect/>
          </a:stretch>
        </p:blipFill>
        <p:spPr bwMode="auto">
          <a:xfrm>
            <a:off x="3563938" y="1341438"/>
            <a:ext cx="2087562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P62103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160587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07950" y="2924175"/>
            <a:ext cx="23764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 dirty="0">
                <a:solidFill>
                  <a:srgbClr val="000099"/>
                </a:solidFill>
              </a:rPr>
              <a:t>Ростки картофеля перед вычленением меристемы</a:t>
            </a:r>
          </a:p>
        </p:txBody>
      </p:sp>
      <p:pic>
        <p:nvPicPr>
          <p:cNvPr id="34823" name="Picture 7" descr="P62103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t="23190" r="10522" b="14809"/>
          <a:stretch>
            <a:fillRect/>
          </a:stretch>
        </p:blipFill>
        <p:spPr bwMode="auto">
          <a:xfrm>
            <a:off x="6588125" y="4043363"/>
            <a:ext cx="233997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265863" y="5803900"/>
            <a:ext cx="2878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>
                <a:solidFill>
                  <a:srgbClr val="000099"/>
                </a:solidFill>
              </a:rPr>
              <a:t>Черенкование побегов картофеля</a:t>
            </a:r>
          </a:p>
        </p:txBody>
      </p:sp>
      <p:pic>
        <p:nvPicPr>
          <p:cNvPr id="34825" name="Picture 9" descr="P62103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7130" r="5313" b="6165"/>
          <a:stretch>
            <a:fillRect/>
          </a:stretch>
        </p:blipFill>
        <p:spPr bwMode="auto">
          <a:xfrm>
            <a:off x="3851275" y="3789363"/>
            <a:ext cx="1681163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348038" y="6210300"/>
            <a:ext cx="2878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>
                <a:solidFill>
                  <a:srgbClr val="000099"/>
                </a:solidFill>
              </a:rPr>
              <a:t>Растения картофеля перед высадкой в открытый грунт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79388" y="6165850"/>
            <a:ext cx="2878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 dirty="0">
                <a:solidFill>
                  <a:srgbClr val="000099"/>
                </a:solidFill>
              </a:rPr>
              <a:t>Растения картофеля в </a:t>
            </a:r>
            <a:r>
              <a:rPr kumimoji="1" lang="ru-RU" sz="1400" dirty="0" smtClean="0">
                <a:solidFill>
                  <a:srgbClr val="000099"/>
                </a:solidFill>
              </a:rPr>
              <a:t>условиях теплицы</a:t>
            </a:r>
            <a:endParaRPr kumimoji="1" lang="ru-RU" sz="1400" dirty="0">
              <a:solidFill>
                <a:srgbClr val="000099"/>
              </a:solidFill>
            </a:endParaRPr>
          </a:p>
        </p:txBody>
      </p:sp>
      <p:pic>
        <p:nvPicPr>
          <p:cNvPr id="34829" name="Picture 13" descr="Картинка 61 из 660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r="27298"/>
          <a:stretch>
            <a:fillRect/>
          </a:stretch>
        </p:blipFill>
        <p:spPr bwMode="auto">
          <a:xfrm>
            <a:off x="179388" y="4076700"/>
            <a:ext cx="2825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Картинка 10 из 660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12875"/>
            <a:ext cx="216058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516688" y="2997200"/>
            <a:ext cx="2232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ru-RU" sz="1400">
                <a:solidFill>
                  <a:srgbClr val="000099"/>
                </a:solidFill>
              </a:rPr>
              <a:t>Растения  картофеля </a:t>
            </a:r>
            <a:r>
              <a:rPr kumimoji="1" lang="en-US" sz="1400">
                <a:solidFill>
                  <a:srgbClr val="000099"/>
                </a:solidFill>
              </a:rPr>
              <a:t>in vitro</a:t>
            </a:r>
            <a:endParaRPr kumimoji="1" lang="ru-RU" sz="1400">
              <a:solidFill>
                <a:srgbClr val="000099"/>
              </a:solidFill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2555875" y="2060575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99"/>
              </a:solidFill>
            </a:endParaRP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5724525" y="2133600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99"/>
              </a:solidFill>
            </a:endParaRP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 rot="10800000">
            <a:off x="3059113" y="4941888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99"/>
              </a:solidFill>
            </a:endParaRPr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 rot="10800000">
            <a:off x="5722938" y="4797425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99"/>
              </a:solidFill>
            </a:endParaRP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 rot="5400000">
            <a:off x="7883525" y="3646488"/>
            <a:ext cx="504825" cy="69850"/>
          </a:xfrm>
          <a:prstGeom prst="rightArrow">
            <a:avLst>
              <a:gd name="adj1" fmla="val 50000"/>
              <a:gd name="adj2" fmla="val 180682"/>
            </a:avLst>
          </a:prstGeom>
          <a:solidFill>
            <a:schemeClr val="tx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http://vitrogen.eu/en/wp-content/uploads/sites/2/2013/11/Miskant-1a-t%C5%82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17758" cy="39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Плодовые </a:t>
            </a:r>
            <a:r>
              <a:rPr lang="ru-RU" dirty="0"/>
              <a:t>и </a:t>
            </a:r>
            <a:r>
              <a:rPr lang="ru-RU" dirty="0" smtClean="0"/>
              <a:t>ягодные культуры </a:t>
            </a:r>
            <a:r>
              <a:rPr lang="ru-RU" i="1" dirty="0" smtClean="0">
                <a:solidFill>
                  <a:srgbClr val="1D5754"/>
                </a:solidFill>
              </a:rPr>
              <a:t>(яблоня</a:t>
            </a:r>
            <a:r>
              <a:rPr lang="ru-RU" i="1" dirty="0">
                <a:solidFill>
                  <a:srgbClr val="1D5754"/>
                </a:solidFill>
              </a:rPr>
              <a:t>, слива, вишня, груша, виноград, малина, смородина, крыжовник и др</a:t>
            </a:r>
            <a:r>
              <a:rPr lang="ru-RU" i="1" dirty="0" smtClean="0">
                <a:solidFill>
                  <a:srgbClr val="1D5754"/>
                </a:solidFill>
              </a:rPr>
              <a:t>.);</a:t>
            </a:r>
            <a:r>
              <a:rPr lang="ru-RU" dirty="0" smtClean="0"/>
              <a:t> древесные растения </a:t>
            </a:r>
            <a:r>
              <a:rPr lang="ru-RU" i="1" dirty="0">
                <a:solidFill>
                  <a:srgbClr val="1D5754"/>
                </a:solidFill>
              </a:rPr>
              <a:t>(тополь, ива, ольха, береза, рябина, секвойя, туя, можжевельник и др.).</a:t>
            </a:r>
          </a:p>
          <a:p>
            <a:endParaRPr lang="ru-RU" dirty="0"/>
          </a:p>
        </p:txBody>
      </p:sp>
      <p:pic>
        <p:nvPicPr>
          <p:cNvPr id="4" name="Picture 2" descr="http://www.ropaulownia.ro/wp-content/uploads/photo-gallery/CIMG2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441124" cy="333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rlssc.by/media/k2/items/cache/6b6ca302b7e42c97e4a4998035e30f2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4020508" cy="27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5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CC"/>
                </a:solidFill>
              </a:rPr>
              <a:t>Побеги яблони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2050" name="Picture 2" descr="https://agronomu.com/media/res/4/0/8/1/5/40815.osv76o.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5247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9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4769" t="19693" r="9418" b="8769"/>
          <a:stretch/>
        </p:blipFill>
        <p:spPr bwMode="auto">
          <a:xfrm>
            <a:off x="1403648" y="334909"/>
            <a:ext cx="6357436" cy="4868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2292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Развитие подвоев яблони на этапе введения в культуру </a:t>
            </a:r>
            <a:r>
              <a:rPr lang="ru-RU" dirty="0" err="1">
                <a:solidFill>
                  <a:srgbClr val="0000CC"/>
                </a:solidFill>
              </a:rPr>
              <a:t>in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vitro</a:t>
            </a:r>
            <a:r>
              <a:rPr lang="ru-RU" dirty="0">
                <a:solidFill>
                  <a:srgbClr val="0000CC"/>
                </a:solidFill>
              </a:rPr>
              <a:t> на средах с добавлением 6-БАП (0,2 мг/л) и ТДЗ (0,1 мг/л) </a:t>
            </a:r>
          </a:p>
        </p:txBody>
      </p:sp>
    </p:spTree>
    <p:extLst>
      <p:ext uri="{BB962C8B-B14F-4D97-AF65-F5344CB8AC3E}">
        <p14:creationId xmlns:p14="http://schemas.microsoft.com/office/powerpoint/2010/main" val="4031700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530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Методы клонального размножения растений  (полевые , овощные, плодовые культуры и виноград, экзотические культуры)</vt:lpstr>
      <vt:lpstr>Полевые культуры</vt:lpstr>
      <vt:lpstr>Презентация PowerPoint</vt:lpstr>
      <vt:lpstr>Презентация PowerPoint</vt:lpstr>
      <vt:lpstr>Этапы получения безвирусного картофеля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Размножение орхидей</vt:lpstr>
      <vt:lpstr>Презентация PowerPoint</vt:lpstr>
      <vt:lpstr>Факторы, влияющие на процесс регенерации и коэффициент выхода растений in vitro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клонального размножения растений (полевые , овощные, плодовые культуры и виноград, экзотические культуры)</dc:title>
  <dc:creator>Люба</dc:creator>
  <cp:lastModifiedBy>Люба</cp:lastModifiedBy>
  <cp:revision>7</cp:revision>
  <dcterms:created xsi:type="dcterms:W3CDTF">2019-09-11T15:38:00Z</dcterms:created>
  <dcterms:modified xsi:type="dcterms:W3CDTF">2020-09-15T09:58:05Z</dcterms:modified>
</cp:coreProperties>
</file>